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F898F-D6D0-4043-A29C-A9D30051868D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F8835-4D6A-4EAF-A8C7-A6A25B23C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862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F8835-4D6A-4EAF-A8C7-A6A25B23CF3F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135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F8835-4D6A-4EAF-A8C7-A6A25B23CF3F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311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aikos.org/g2025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laikos.org/papa_fr1_udjenza_29052024.htm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FE4226D-1F79-2905-5C4E-DEBBE77B2EDD}"/>
              </a:ext>
            </a:extLst>
          </p:cNvPr>
          <p:cNvSpPr txBox="1"/>
          <p:nvPr/>
        </p:nvSpPr>
        <p:spPr>
          <a:xfrm>
            <a:off x="1169378" y="1521070"/>
            <a:ext cx="763172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t-MT" sz="3200" b="1" i="1" dirty="0"/>
              <a:t>SPES NON CONFUNDIT</a:t>
            </a:r>
          </a:p>
          <a:p>
            <a:pPr algn="ctr"/>
            <a:endParaRPr lang="mt-MT" sz="3200" b="1" dirty="0"/>
          </a:p>
          <a:p>
            <a:pPr algn="ctr"/>
            <a:r>
              <a:rPr lang="mt-MT" sz="4000" b="1" dirty="0">
                <a:solidFill>
                  <a:srgbClr val="FFFF00"/>
                </a:solidFill>
              </a:rPr>
              <a:t>IL-BOLLA TAL-ĠUBLEW 2025</a:t>
            </a:r>
          </a:p>
          <a:p>
            <a:pPr algn="ctr"/>
            <a:endParaRPr lang="mt-MT" sz="3600" b="1" dirty="0"/>
          </a:p>
          <a:p>
            <a:pPr algn="ctr"/>
            <a:r>
              <a:rPr lang="mt-MT" sz="3600" b="1" i="1" dirty="0"/>
              <a:t>It-Tama ma Tqarraqx</a:t>
            </a:r>
          </a:p>
          <a:p>
            <a:pPr algn="ctr"/>
            <a:endParaRPr lang="mt-MT" sz="3600" b="1" dirty="0"/>
          </a:p>
          <a:p>
            <a:pPr algn="ctr"/>
            <a:r>
              <a:rPr lang="mt-MT" sz="2400" b="1" i="1" dirty="0"/>
              <a:t>9 ta’ Mejju 2024</a:t>
            </a:r>
          </a:p>
          <a:p>
            <a:endParaRPr lang="en-GB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BBBF0C5-A529-F815-86CA-EB653CE6C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2793" y="3810000"/>
            <a:ext cx="2822330" cy="282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315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6" y="574158"/>
            <a:ext cx="9087565" cy="459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Madankollu</a:t>
            </a:r>
            <a:r>
              <a:rPr lang="en-GB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ta’ min </a:t>
            </a:r>
            <a:r>
              <a:rPr lang="en-GB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jinnota</a:t>
            </a:r>
            <a:r>
              <a:rPr lang="en-GB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 ...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800" dirty="0"/>
              <a:t>l-</a:t>
            </a:r>
            <a:r>
              <a:rPr lang="en-GB" sz="2800" dirty="0" err="1"/>
              <a:t>pellegrinaġġ</a:t>
            </a:r>
            <a:r>
              <a:rPr lang="en-GB" sz="2800" dirty="0"/>
              <a:t> </a:t>
            </a:r>
            <a:r>
              <a:rPr lang="en-GB" sz="2800" dirty="0" err="1"/>
              <a:t>fiżiku</a:t>
            </a:r>
            <a:r>
              <a:rPr lang="en-GB" sz="2800" dirty="0"/>
              <a:t> </a:t>
            </a:r>
            <a:r>
              <a:rPr lang="en-GB" sz="2800" dirty="0" err="1"/>
              <a:t>lejn</a:t>
            </a:r>
            <a:r>
              <a:rPr lang="en-GB" sz="2800" dirty="0"/>
              <a:t> xi </a:t>
            </a:r>
            <a:r>
              <a:rPr lang="en-GB" sz="2800" dirty="0" err="1"/>
              <a:t>katidral</a:t>
            </a:r>
            <a:r>
              <a:rPr lang="en-GB" sz="2800" dirty="0"/>
              <a:t> </a:t>
            </a:r>
            <a:r>
              <a:rPr lang="en-GB" sz="2800" dirty="0" err="1"/>
              <a:t>huwa</a:t>
            </a:r>
            <a:r>
              <a:rPr lang="en-GB" sz="2800" dirty="0"/>
              <a:t> </a:t>
            </a:r>
            <a:r>
              <a:rPr lang="en-GB" sz="2800" dirty="0" err="1"/>
              <a:t>biss</a:t>
            </a:r>
            <a:r>
              <a:rPr lang="en-GB" sz="2800" dirty="0"/>
              <a:t> </a:t>
            </a:r>
            <a:r>
              <a:rPr lang="en-GB" sz="2800" dirty="0" err="1"/>
              <a:t>sinjal</a:t>
            </a:r>
            <a:r>
              <a:rPr lang="en-GB" sz="2800" dirty="0"/>
              <a:t> </a:t>
            </a:r>
            <a:r>
              <a:rPr lang="en-GB" sz="2800" dirty="0" err="1"/>
              <a:t>tal-mixja</a:t>
            </a:r>
            <a:r>
              <a:rPr lang="en-GB" sz="2800" dirty="0"/>
              <a:t> ta’ </a:t>
            </a:r>
            <a:r>
              <a:rPr lang="en-GB" sz="2800" dirty="0" err="1"/>
              <a:t>tama</a:t>
            </a:r>
            <a:r>
              <a:rPr lang="en-GB" sz="2800" dirty="0"/>
              <a:t>, </a:t>
            </a:r>
            <a:r>
              <a:rPr lang="en-GB" sz="2800" dirty="0" err="1"/>
              <a:t>imdawla</a:t>
            </a:r>
            <a:r>
              <a:rPr lang="en-GB" sz="2800" dirty="0"/>
              <a:t> mill-</a:t>
            </a:r>
            <a:r>
              <a:rPr lang="en-GB" sz="2800" dirty="0" err="1"/>
              <a:t>Kelma</a:t>
            </a:r>
            <a:r>
              <a:rPr lang="en-GB" sz="2800" dirty="0"/>
              <a:t> ta’ </a:t>
            </a:r>
            <a:r>
              <a:rPr lang="en-GB" sz="2800" dirty="0" err="1"/>
              <a:t>Alla</a:t>
            </a:r>
            <a:r>
              <a:rPr lang="mt-MT" sz="2800" dirty="0"/>
              <a:t>.</a:t>
            </a:r>
            <a:r>
              <a:rPr lang="en-GB" sz="2800" dirty="0"/>
              <a:t> </a:t>
            </a:r>
            <a:endParaRPr lang="mt-MT" sz="2800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Hija din li x</a:t>
            </a:r>
            <a:r>
              <a:rPr lang="en-GB" sz="2800" dirty="0" err="1"/>
              <a:t>xierek</a:t>
            </a:r>
            <a:r>
              <a:rPr lang="en-GB" sz="2800" dirty="0"/>
              <a:t> </a:t>
            </a:r>
            <a:r>
              <a:rPr lang="en-GB" sz="2800" dirty="0" err="1"/>
              <a:t>flimkien</a:t>
            </a:r>
            <a:r>
              <a:rPr lang="en-GB" sz="2800" dirty="0"/>
              <a:t> </a:t>
            </a:r>
            <a:r>
              <a:rPr lang="en-GB" sz="2800" dirty="0" err="1"/>
              <a:t>lil</a:t>
            </a:r>
            <a:r>
              <a:rPr lang="en-GB" sz="2800" dirty="0"/>
              <a:t> </a:t>
            </a:r>
            <a:r>
              <a:rPr lang="en-GB" sz="2800" dirty="0" err="1"/>
              <a:t>dawk</a:t>
            </a:r>
            <a:r>
              <a:rPr lang="en-GB" sz="2800" dirty="0"/>
              <a:t> </a:t>
            </a:r>
            <a:r>
              <a:rPr lang="en-GB" sz="2800" dirty="0" err="1"/>
              <a:t>kollha</a:t>
            </a:r>
            <a:r>
              <a:rPr lang="en-GB" sz="2800" dirty="0"/>
              <a:t> li </a:t>
            </a:r>
            <a:r>
              <a:rPr lang="en-GB" sz="2800" dirty="0" err="1"/>
              <a:t>jemmnu</a:t>
            </a:r>
            <a:r>
              <a:rPr lang="mt-MT" sz="2800" dirty="0"/>
              <a:t>.</a:t>
            </a:r>
          </a:p>
          <a:p>
            <a:pPr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C000"/>
                </a:solidFill>
              </a:rPr>
              <a:t>Aħna u </a:t>
            </a:r>
            <a:r>
              <a:rPr lang="en-GB" sz="2800" dirty="0" err="1">
                <a:solidFill>
                  <a:srgbClr val="FFC000"/>
                </a:solidFill>
              </a:rPr>
              <a:t>nimxu</a:t>
            </a:r>
            <a:r>
              <a:rPr lang="en-GB" sz="2800" dirty="0">
                <a:solidFill>
                  <a:srgbClr val="FFC000"/>
                </a:solidFill>
              </a:rPr>
              <a:t> </a:t>
            </a:r>
            <a:r>
              <a:rPr lang="mt-MT" sz="2800" dirty="0">
                <a:solidFill>
                  <a:srgbClr val="FFC000"/>
                </a:solidFill>
              </a:rPr>
              <a:t>flimkien </a:t>
            </a:r>
            <a:r>
              <a:rPr lang="en-GB" sz="2800" dirty="0" err="1">
                <a:solidFill>
                  <a:srgbClr val="FFC000"/>
                </a:solidFill>
              </a:rPr>
              <a:t>lejn</a:t>
            </a:r>
            <a:r>
              <a:rPr lang="en-GB" sz="2800" dirty="0">
                <a:solidFill>
                  <a:srgbClr val="FFC000"/>
                </a:solidFill>
              </a:rPr>
              <a:t> il-</a:t>
            </a:r>
            <a:r>
              <a:rPr lang="en-GB" sz="2800" dirty="0" err="1">
                <a:solidFill>
                  <a:srgbClr val="FFC000"/>
                </a:solidFill>
              </a:rPr>
              <a:t>Ġublew</a:t>
            </a:r>
            <a:r>
              <a:rPr lang="en-GB" sz="2800" dirty="0">
                <a:solidFill>
                  <a:srgbClr val="FFC000"/>
                </a:solidFill>
              </a:rPr>
              <a:t>, </a:t>
            </a:r>
            <a:r>
              <a:rPr lang="en-GB" sz="2800" dirty="0" err="1">
                <a:solidFill>
                  <a:srgbClr val="FFC000"/>
                </a:solidFill>
              </a:rPr>
              <a:t>ejjew</a:t>
            </a:r>
            <a:r>
              <a:rPr lang="en-GB" sz="2800" dirty="0">
                <a:solidFill>
                  <a:srgbClr val="FFC000"/>
                </a:solidFill>
              </a:rPr>
              <a:t> </a:t>
            </a:r>
            <a:r>
              <a:rPr lang="en-GB" sz="2800" dirty="0" err="1">
                <a:solidFill>
                  <a:srgbClr val="FFC000"/>
                </a:solidFill>
              </a:rPr>
              <a:t>nerġgħu</a:t>
            </a:r>
            <a:r>
              <a:rPr lang="en-GB" sz="2800" dirty="0">
                <a:solidFill>
                  <a:srgbClr val="FFC000"/>
                </a:solidFill>
              </a:rPr>
              <a:t> </a:t>
            </a:r>
            <a:r>
              <a:rPr lang="en-GB" sz="2800" dirty="0" err="1">
                <a:solidFill>
                  <a:srgbClr val="FFC000"/>
                </a:solidFill>
              </a:rPr>
              <a:t>lura</a:t>
            </a:r>
            <a:r>
              <a:rPr lang="en-GB" sz="2800" dirty="0">
                <a:solidFill>
                  <a:srgbClr val="FFC000"/>
                </a:solidFill>
              </a:rPr>
              <a:t> </a:t>
            </a:r>
            <a:r>
              <a:rPr lang="en-GB" sz="2800" dirty="0" err="1">
                <a:solidFill>
                  <a:srgbClr val="FFC000"/>
                </a:solidFill>
              </a:rPr>
              <a:t>għall-Iskrittura</a:t>
            </a:r>
            <a:r>
              <a:rPr lang="en-GB" sz="2800" dirty="0">
                <a:solidFill>
                  <a:srgbClr val="FFC000"/>
                </a:solidFill>
              </a:rPr>
              <a:t> </a:t>
            </a:r>
            <a:r>
              <a:rPr lang="en-GB" sz="2800" dirty="0" err="1">
                <a:solidFill>
                  <a:srgbClr val="FFC000"/>
                </a:solidFill>
              </a:rPr>
              <a:t>Mqaddsa</a:t>
            </a:r>
            <a:r>
              <a:rPr lang="en-GB" sz="2800" dirty="0">
                <a:solidFill>
                  <a:srgbClr val="FFC000"/>
                </a:solidFill>
              </a:rPr>
              <a:t>. </a:t>
            </a:r>
            <a:r>
              <a:rPr lang="mt-MT" sz="2400" i="1" dirty="0"/>
              <a:t>(par. 25)</a:t>
            </a:r>
          </a:p>
        </p:txBody>
      </p:sp>
    </p:spTree>
    <p:extLst>
      <p:ext uri="{BB962C8B-B14F-4D97-AF65-F5344CB8AC3E}">
        <p14:creationId xmlns:p14="http://schemas.microsoft.com/office/powerpoint/2010/main" val="679161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292804"/>
            <a:ext cx="9611833" cy="6383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Lectio Divina ...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S</a:t>
            </a:r>
            <a:r>
              <a:rPr lang="en-GB" sz="2800" dirty="0" err="1"/>
              <a:t>uġġeriment</a:t>
            </a:r>
            <a:r>
              <a:rPr lang="en-GB" sz="2800" dirty="0"/>
              <a:t> </a:t>
            </a:r>
            <a:r>
              <a:rPr lang="en-GB" sz="2800" dirty="0" err="1"/>
              <a:t>prattiku</a:t>
            </a:r>
            <a:r>
              <a:rPr lang="mt-MT" sz="2800" dirty="0"/>
              <a:t> li nixtieq nagħmel huwa</a:t>
            </a:r>
            <a:r>
              <a:rPr lang="en-GB" sz="2800" dirty="0"/>
              <a:t> li fil-</a:t>
            </a:r>
            <a:r>
              <a:rPr lang="en-GB" sz="2800" dirty="0" err="1"/>
              <a:t>ftit</a:t>
            </a:r>
            <a:r>
              <a:rPr lang="en-GB" sz="2800" dirty="0"/>
              <a:t> </a:t>
            </a:r>
            <a:r>
              <a:rPr lang="en-GB" sz="2800" dirty="0" err="1"/>
              <a:t>żmien</a:t>
            </a:r>
            <a:r>
              <a:rPr lang="en-GB" sz="2800" dirty="0"/>
              <a:t> li </a:t>
            </a:r>
            <a:r>
              <a:rPr lang="en-GB" sz="2800" dirty="0" err="1"/>
              <a:t>fadal</a:t>
            </a:r>
            <a:r>
              <a:rPr lang="en-GB" sz="2800" dirty="0"/>
              <a:t> </a:t>
            </a:r>
            <a:r>
              <a:rPr lang="en-GB" sz="2800" dirty="0" err="1"/>
              <a:t>sal-bidu</a:t>
            </a:r>
            <a:r>
              <a:rPr lang="en-GB" sz="2800" dirty="0"/>
              <a:t> </a:t>
            </a:r>
            <a:r>
              <a:rPr lang="en-GB" sz="2800" dirty="0" err="1"/>
              <a:t>tal-Ġublew</a:t>
            </a:r>
            <a:r>
              <a:rPr lang="en-GB" sz="2800" dirty="0"/>
              <a:t>, </a:t>
            </a:r>
            <a:r>
              <a:rPr lang="en-GB" sz="2800" dirty="0" err="1"/>
              <a:t>imma</a:t>
            </a:r>
            <a:r>
              <a:rPr lang="en-GB" sz="2800" dirty="0"/>
              <a:t> </a:t>
            </a:r>
            <a:r>
              <a:rPr lang="en-GB" sz="2800" dirty="0" err="1"/>
              <a:t>wkoll</a:t>
            </a:r>
            <a:r>
              <a:rPr lang="en-GB" sz="2800" dirty="0"/>
              <a:t> </a:t>
            </a:r>
            <a:r>
              <a:rPr lang="en-GB" sz="2800" dirty="0" err="1"/>
              <a:t>matulu</a:t>
            </a:r>
            <a:r>
              <a:rPr lang="en-GB" sz="2800" dirty="0"/>
              <a:t>, fil-</a:t>
            </a:r>
            <a:r>
              <a:rPr lang="en-GB" sz="2800" dirty="0" err="1"/>
              <a:t>parroċċi</a:t>
            </a:r>
            <a:r>
              <a:rPr lang="en-GB" sz="2800" dirty="0"/>
              <a:t> u l-</a:t>
            </a:r>
            <a:r>
              <a:rPr lang="en-GB" sz="2800" dirty="0" err="1"/>
              <a:t>għaqdiet</a:t>
            </a:r>
            <a:r>
              <a:rPr lang="en-GB" sz="2800" dirty="0"/>
              <a:t> </a:t>
            </a:r>
            <a:r>
              <a:rPr lang="en-GB" sz="2800" dirty="0" err="1"/>
              <a:t>tagħna</a:t>
            </a:r>
            <a:r>
              <a:rPr lang="mt-MT" sz="2800" dirty="0"/>
              <a:t> jkollna</a:t>
            </a:r>
            <a:r>
              <a:rPr lang="en-GB" sz="2800" dirty="0"/>
              <a:t> </a:t>
            </a:r>
            <a:r>
              <a:rPr lang="en-GB" sz="2800" dirty="0" err="1"/>
              <a:t>opportunitajiet</a:t>
            </a:r>
            <a:r>
              <a:rPr lang="en-GB" sz="2800" dirty="0"/>
              <a:t> ta’ Lectio Divina </a:t>
            </a:r>
            <a:r>
              <a:rPr lang="en-GB" sz="2800" dirty="0" err="1"/>
              <a:t>tassew</a:t>
            </a:r>
            <a:r>
              <a:rPr lang="en-GB" sz="2800" dirty="0"/>
              <a:t> </a:t>
            </a:r>
            <a:r>
              <a:rPr lang="en-GB" sz="2800" i="1" dirty="0"/>
              <a:t>(</a:t>
            </a:r>
            <a:r>
              <a:rPr lang="en-GB" sz="2800" i="1" dirty="0" err="1"/>
              <a:t>mhux</a:t>
            </a:r>
            <a:r>
              <a:rPr lang="en-GB" sz="2800" i="1" dirty="0"/>
              <a:t> </a:t>
            </a:r>
            <a:r>
              <a:rPr lang="en-GB" sz="2800" i="1" dirty="0" err="1"/>
              <a:t>eseġeżi</a:t>
            </a:r>
            <a:r>
              <a:rPr lang="en-GB" sz="2800" i="1" dirty="0"/>
              <a:t>)</a:t>
            </a:r>
            <a:r>
              <a:rPr lang="mt-MT" sz="2800" dirty="0"/>
              <a:t>.</a:t>
            </a:r>
            <a:r>
              <a:rPr lang="en-GB" sz="2800" dirty="0"/>
              <a:t> </a:t>
            </a:r>
            <a:endParaRPr lang="mt-MT" sz="2800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Matulha,</a:t>
            </a:r>
            <a:r>
              <a:rPr lang="en-GB" sz="2800" dirty="0"/>
              <a:t> </a:t>
            </a:r>
            <a:r>
              <a:rPr lang="en-GB" sz="2800" dirty="0" err="1"/>
              <a:t>permezz</a:t>
            </a:r>
            <a:r>
              <a:rPr lang="en-GB" sz="2800" dirty="0"/>
              <a:t> ta’ tant </a:t>
            </a:r>
            <a:r>
              <a:rPr lang="en-GB" sz="2800" dirty="0" err="1"/>
              <a:t>personaġġi</a:t>
            </a:r>
            <a:r>
              <a:rPr lang="en-GB" sz="2800" dirty="0"/>
              <a:t> mill-</a:t>
            </a:r>
            <a:r>
              <a:rPr lang="en-GB" sz="2800" dirty="0" err="1"/>
              <a:t>Evanġelju</a:t>
            </a:r>
            <a:r>
              <a:rPr lang="en-GB" sz="2800" dirty="0"/>
              <a:t> li </a:t>
            </a:r>
            <a:r>
              <a:rPr lang="en-GB" sz="2800" dirty="0" err="1"/>
              <a:t>ltaqgħu</a:t>
            </a:r>
            <a:r>
              <a:rPr lang="en-GB" sz="2800" dirty="0"/>
              <a:t> u </a:t>
            </a:r>
            <a:r>
              <a:rPr lang="en-GB" sz="2800" dirty="0" err="1"/>
              <a:t>mxew</a:t>
            </a:r>
            <a:r>
              <a:rPr lang="en-GB" sz="2800" dirty="0"/>
              <a:t> ma’ </a:t>
            </a:r>
            <a:r>
              <a:rPr lang="mt-MT" sz="2800" dirty="0"/>
              <a:t>Ġesù</a:t>
            </a:r>
            <a:r>
              <a:rPr lang="en-GB" sz="2800" dirty="0"/>
              <a:t>, </a:t>
            </a:r>
            <a:r>
              <a:rPr lang="en-GB" sz="2800" dirty="0" err="1"/>
              <a:t>aħna</a:t>
            </a:r>
            <a:r>
              <a:rPr lang="en-GB" sz="2800" dirty="0"/>
              <a:t> </a:t>
            </a:r>
            <a:r>
              <a:rPr lang="en-GB" sz="2800" dirty="0" err="1"/>
              <a:t>wkoll</a:t>
            </a:r>
            <a:r>
              <a:rPr lang="en-GB" sz="2800" dirty="0"/>
              <a:t> </a:t>
            </a:r>
            <a:r>
              <a:rPr lang="en-GB" sz="2800" dirty="0" err="1"/>
              <a:t>nissieħbu</a:t>
            </a:r>
            <a:r>
              <a:rPr lang="en-GB" sz="2800" dirty="0"/>
              <a:t> </a:t>
            </a:r>
            <a:r>
              <a:rPr lang="mt-MT" sz="2800" dirty="0"/>
              <a:t>miegħu </a:t>
            </a:r>
            <a:r>
              <a:rPr lang="en-GB" sz="2800" dirty="0" err="1"/>
              <a:t>f’din</a:t>
            </a:r>
            <a:r>
              <a:rPr lang="en-GB" sz="2800" dirty="0"/>
              <a:t> il-mi</a:t>
            </a:r>
            <a:r>
              <a:rPr lang="mt-MT" sz="2800" dirty="0"/>
              <a:t>x</a:t>
            </a:r>
            <a:r>
              <a:rPr lang="en-GB" sz="2800" dirty="0" err="1"/>
              <a:t>ja</a:t>
            </a:r>
            <a:r>
              <a:rPr lang="mt-MT" sz="2800" dirty="0"/>
              <a:t> ta’ tama</a:t>
            </a:r>
            <a:r>
              <a:rPr lang="en-GB" sz="2800" dirty="0"/>
              <a:t>.  </a:t>
            </a:r>
            <a:endParaRPr lang="mt-MT" sz="2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ikun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il-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pellegrinaġġ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tassew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t-M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għalina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8044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04942" y="204881"/>
            <a:ext cx="9611833" cy="6398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mt-MT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L-OPRI TAL-ĦNIENA</a:t>
            </a:r>
          </a:p>
          <a:p>
            <a:pPr algn="ctr">
              <a:lnSpc>
                <a:spcPct val="150000"/>
              </a:lnSpc>
            </a:pPr>
            <a:r>
              <a:rPr lang="mt-MT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(dawn huma wkoll opri ta’ tama)</a:t>
            </a:r>
            <a:endParaRPr lang="mt-MT" sz="20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Il-publikazzjoni tal-Bolla tal-Ġublew 2025, tikkonferma dak li konna għidna f’dan il-Kunsill fid- 9 ta’ Marzu 2024 ...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“... il-Ġublew straordinarju tal-Ħniena tal-2015-2016 kien preludju għal dan il-Ġublew dwar it-Tama, għaliex ma nistgħu qatt naslu għat-tama mingħajr il-ħniena, dik ta’ Alla lejna u dik tagħna lejn xulxin u lejn il-ħolqien.”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GB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9733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410450" y="415897"/>
            <a:ext cx="9611833" cy="573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Mhux biss f’Ruma ...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</a:t>
            </a:r>
            <a:r>
              <a:rPr lang="en-GB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Ġublew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mhux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biss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ċelebrazzjoni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marbuta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mal-Belt ta’ Ruma</a:t>
            </a: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għaliex matulu,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aħna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lkoll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niġu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msejħa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biex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inkunu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sinjali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tanġibbli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ta’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għal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tant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ħutna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qed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jgħixu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f’kundizzjonijiet</a:t>
            </a:r>
            <a:r>
              <a:rPr lang="en-GB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ibsin</a:t>
            </a:r>
            <a:r>
              <a:rPr lang="en-GB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10)</a:t>
            </a:r>
            <a:endParaRPr lang="en-GB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Hawn il-Papa jitkellem fuq l-Opri tal-Ħniena, mhux biss dawk fil-lista tradizzjonli li tgħallimna bl-amment, imma </a:t>
            </a:r>
            <a:r>
              <a:rPr lang="mt-M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jaġġorna l-lista għall-kundizzjoijiet ta’ żmienna</a:t>
            </a: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809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10054" y="363143"/>
            <a:ext cx="9961684" cy="5967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għall-Ħabsin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Isofru ċ-ċaħda tal-libertà, il-vojt affettiv, ir-restrizzjonijiet imposti fuqhom u, mhux fi ftit każi, in-nuqqas ta’ rispett.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Il-Papa ser jiftaħ Bieb Imqaddes f’xi ħabs, b’sinjal ta’ qrubija u biex huma jħarsu lejn il-ġejjieni b’tama u impenn.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Ippropona lill-Gvernijiet li fis-Sena tal-Ġublew jieħdu inizjattivi li jroddu lura t-tama, forom ta’ amnestija u ta’ tnaqqis fil-piena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(par. 10)</a:t>
            </a:r>
          </a:p>
        </p:txBody>
      </p:sp>
    </p:spTree>
    <p:extLst>
      <p:ext uri="{BB962C8B-B14F-4D97-AF65-F5344CB8AC3E}">
        <p14:creationId xmlns:p14="http://schemas.microsoft.com/office/powerpoint/2010/main" val="206546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278565" y="310388"/>
            <a:ext cx="9611833" cy="573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għall-Morda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It-tbatijiet tagħhom jistgħu jsibu serħan fil-qrubija ta’ persuni li jżuruhom u fl-imħabba li jirċievu għax l-opri tal-ħniena huma wkoll opri ta’ tama.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Jikteb ukoll dwar l-gratitudni li trid tintwera lill-ħaddiema kollha fil-qasam tas-saħħa li, f’kundizzjonijiet kemm-il darba diffiċli, iħaddmu l-missjoni tagħhom b’għożża attenta għall-persuni morda u l-iżjed dgħajfa.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11)</a:t>
            </a:r>
          </a:p>
        </p:txBody>
      </p:sp>
    </p:spTree>
    <p:extLst>
      <p:ext uri="{BB962C8B-B14F-4D97-AF65-F5344CB8AC3E}">
        <p14:creationId xmlns:p14="http://schemas.microsoft.com/office/powerpoint/2010/main" val="1995388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574158"/>
            <a:ext cx="9686261" cy="5552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għaż-Żgħażagħ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 spiss jaraw jiġġarraf quddiemhom il-ħolm tagħhom,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 huma neqsin minn kull tama, b’futur inċert u bla ħolm,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fejn l-istudju ma joffrix possibbiltajiet jew xogħol stabbli,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 jgħixu fil-melankonija u fid-dwejjaq …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Ħa jkun il-Ġublew okkażjoni ta’ qabża ’l quddiem għall-ġid tagħhom.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(par.12)</a:t>
            </a:r>
          </a:p>
        </p:txBody>
      </p:sp>
    </p:spTree>
    <p:extLst>
      <p:ext uri="{BB962C8B-B14F-4D97-AF65-F5344CB8AC3E}">
        <p14:creationId xmlns:p14="http://schemas.microsoft.com/office/powerpoint/2010/main" val="3193591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401657" y="398311"/>
            <a:ext cx="9686261" cy="5967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għall-Migranti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Infakkru fl-invokazzjoni oħra li fl-2020 żied mal-litanija.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Dawk li jabbandunaw arthom biex ifittxu ħajja aħjar għalihom infushom u għall-familji tagħhom.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Jalla x-xewqat tagħhom ma jiġux fix-xejn minħabba preġudizzji u għeluq.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Jalla l-akkoljenza, tiftaħ beraħ id-dirgħajn għal kull persuna skont id-dinjità tagħha.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13)</a:t>
            </a:r>
          </a:p>
        </p:txBody>
      </p:sp>
    </p:spTree>
    <p:extLst>
      <p:ext uri="{BB962C8B-B14F-4D97-AF65-F5344CB8AC3E}">
        <p14:creationId xmlns:p14="http://schemas.microsoft.com/office/powerpoint/2010/main" val="1892888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6225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għall-Anzjani u n-Nanniet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 jsofru s-solitudni u sens ta’ abbandun.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Nivvalorizzaw it-teżor li huma, l-esperjenza u l-għerf li jġorru u l-kontribut li kapaċi joffru.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It-trasmissjoni tal-fidi u tal-għerf tal-ħajja għaż żgħar.</a:t>
            </a:r>
          </a:p>
          <a:p>
            <a:pPr>
              <a:lnSpc>
                <a:spcPct val="150000"/>
              </a:lnSpc>
            </a:pPr>
            <a:r>
              <a:rPr lang="mt-MT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Jalla jkunu mwieżna mill-gratitudni tal-ulied u n-neputijiet, </a:t>
            </a:r>
          </a:p>
          <a:p>
            <a:pPr>
              <a:lnSpc>
                <a:spcPct val="150000"/>
              </a:lnSpc>
            </a:pPr>
            <a:r>
              <a:rPr lang="mt-MT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 fihom isibu fejn iniżżlu għeruqhom, il-komprensjoni u l-inkuraġġiment. Ħa jkollna patt bejn il-ġenerazzjonijiet. </a:t>
            </a:r>
          </a:p>
          <a:p>
            <a:pPr algn="r">
              <a:lnSpc>
                <a:spcPct val="150000"/>
              </a:lnSpc>
            </a:pP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14)</a:t>
            </a:r>
          </a:p>
        </p:txBody>
      </p:sp>
    </p:spTree>
    <p:extLst>
      <p:ext uri="{BB962C8B-B14F-4D97-AF65-F5344CB8AC3E}">
        <p14:creationId xmlns:p14="http://schemas.microsoft.com/office/powerpoint/2010/main" val="2190856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5244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għall-Foqra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Biljuni li spiss ma għandhomx il-meħtieġ biex jgħixu.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Mewġiet ġodda ta’ foqra, li jidraw u jirrassenjaw ruħhom.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Narawhom kullimkien, mhux biss f’reġjuni partikulari,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 darba jistgħu jkunu ġirien tagħna,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spiss ma jkollhomx fejn jgħixu, jew ikel għal ġurnata,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 jbatu mill-esklużjoni u l-indifferenza ta’ ħafna.</a:t>
            </a:r>
          </a:p>
        </p:txBody>
      </p:sp>
    </p:spTree>
    <p:extLst>
      <p:ext uri="{BB962C8B-B14F-4D97-AF65-F5344CB8AC3E}">
        <p14:creationId xmlns:p14="http://schemas.microsoft.com/office/powerpoint/2010/main" val="357014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435396" y="680484"/>
            <a:ext cx="9611832" cy="4886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Nirreferi għal xi l</a:t>
            </a:r>
            <a:r>
              <a:rPr lang="en-GB" sz="2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aqgħat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preċedenti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</a:t>
            </a:r>
            <a:r>
              <a:rPr lang="mt-M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dan i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</a:t>
            </a:r>
            <a:r>
              <a:rPr lang="en-GB" sz="2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Kunsill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Pastorali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Djoċesan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t-M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dwar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il-</a:t>
            </a:r>
            <a:r>
              <a:rPr lang="en-GB" sz="28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Ġublew</a:t>
            </a:r>
            <a:r>
              <a:rPr lang="en-GB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2025. </a:t>
            </a:r>
            <a:endParaRPr lang="mt-MT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Is-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Sibt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18 ta’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Frar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2023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Is-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Sibt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 ta’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Marzu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2024</a:t>
            </a:r>
            <a:endParaRPr lang="mt-M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400" dirty="0">
                <a:solidFill>
                  <a:srgbClr val="FFC000"/>
                </a:solidFill>
              </a:rPr>
              <a:t>Forsi jkun tajjeb li għal aktar tagħrif dwar il-Ġublew 2025, issir referenza għall-preżentazzjonijiet li kienu mibgħuta mal-minuti.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400" dirty="0">
                <a:solidFill>
                  <a:srgbClr val="FFC000"/>
                </a:solidFill>
              </a:rPr>
              <a:t>Inkella fis-sit tal-Laikos ... </a:t>
            </a:r>
            <a:r>
              <a:rPr lang="mt-MT" sz="2400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https://laikos.org/g2025/</a:t>
            </a:r>
            <a:endParaRPr lang="en-GB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2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5660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aktar dwar il-Foqra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 skandaluż li, f’dinja mogħnija b’riżorsi enormi, dawn huma ddestinati f’parti kbira għall-armamenti.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Il-foqra jissemmew fid-dibattiti politiċi u ekonomiċi internazzjonali, imma jibqgħu qishom appendiċi fit-tarf.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 naslu li nwettqu xi ħaġa, aktarx dawn spiss jibqgħu fl-aħħar post tal-aġenda.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15)</a:t>
            </a:r>
            <a:endParaRPr lang="mt-M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mt-MT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 ninsewx, li l-foqra huma l-vittmi, u mhux il-ħatja. </a:t>
            </a:r>
            <a:endParaRPr lang="mt-MT" sz="24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6310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5321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għall-Pajjiżi Foqra u Midjuna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mt-MT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mhux biss għall-persuni, imma wkoll għall-pajjiżi ...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Il-Papa Franġisku jtenni stedina ħerqana sabiex fid-dawl tas-Sena Ġubilari, n-Nazzjonijiet li qed jgħumu l-aktar fil-ġid, jaħfru d-djun lill-pajjiżi li qatt ma jistgħu jħallsuhom lura.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16)</a:t>
            </a:r>
            <a:endParaRPr lang="mt-M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mt-MT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Qabel ma hi ġenerożità, din hi kwistjoni ta’ ġustizzja. </a:t>
            </a:r>
          </a:p>
        </p:txBody>
      </p:sp>
    </p:spTree>
    <p:extLst>
      <p:ext uri="{BB962C8B-B14F-4D97-AF65-F5344CB8AC3E}">
        <p14:creationId xmlns:p14="http://schemas.microsoft.com/office/powerpoint/2010/main" val="4181936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224101"/>
            <a:ext cx="9834912" cy="6383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 għall-Ħolqien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Hemm dejn ekoloġiku marbut ma’ żbilanċi kummerċjali,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b'użu sproporzjonat tar-riżorsi naturali storikament imwettaq minn xi pajjiżi. 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mt-MT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L-art hi ta’ Alla u aħna lkoll ngħixu fiha bħal “frustieri jew mistiedna.” </a:t>
            </a:r>
            <a:r>
              <a:rPr lang="mt-MT" sz="2400" i="1" dirty="0"/>
              <a:t>(Lev 25:23)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It-triq tal-paċi titlob li nagħmlu tajjeb għall-kawżi ta’ inġustizzji, li nsewwu d-djun tad-diżugwaljanza u li ma jistgħux jissolvew, u nitimgħu lil min hu bil-ġuħ.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16)</a:t>
            </a:r>
          </a:p>
        </p:txBody>
      </p:sp>
    </p:spTree>
    <p:extLst>
      <p:ext uri="{BB962C8B-B14F-4D97-AF65-F5344CB8AC3E}">
        <p14:creationId xmlns:p14="http://schemas.microsoft.com/office/powerpoint/2010/main" val="3871670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48904" y="197725"/>
            <a:ext cx="9686261" cy="5814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Ġublew ta’ Tama Ekumenika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Is-sena 2025 hija wkoll l-1700 anniversarju mill-ewwel konċilju ekumeniku tal-Kristjaneżmu, dak ta’ Niċea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(325).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Trid tkun Sena ta’ Grazzja li toffri tama għal aktar għaqda tanġibbli fostna l-Insara.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Il-Papa jtenni s-sejħa lill-Knejjes Insara kollha tal-Lvant u tal-Punent biex flimkien, imiddu pass deċiżiv lejn għaqda madwar data komuni għall-Għid.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17)</a:t>
            </a:r>
          </a:p>
        </p:txBody>
      </p:sp>
    </p:spTree>
    <p:extLst>
      <p:ext uri="{BB962C8B-B14F-4D97-AF65-F5344CB8AC3E}">
        <p14:creationId xmlns:p14="http://schemas.microsoft.com/office/powerpoint/2010/main" val="3969520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5171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3200" b="1" i="1" dirty="0">
                <a:solidFill>
                  <a:srgbClr val="FFFF00"/>
                </a:solidFill>
              </a:rPr>
              <a:t>Altru milli l-Ġublew ...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huwa sempliċiment </a:t>
            </a:r>
            <a:r>
              <a:rPr lang="mt-M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sensiela ta’ ċelebrazzjonijiet,</a:t>
            </a:r>
            <a:endParaRPr lang="mt-M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jew </a:t>
            </a:r>
            <a:r>
              <a:rPr lang="mt-M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okkażjoni ta’ xi ġita </a:t>
            </a: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lejn il-belt eterna,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jew passaġġ minn xi bieb ta’ xi bażilika.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Għax il-Bieb Imqaddes tagħna, huwa Kristu ...  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mt-M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“IL-BIEB TAN-NAGĦAĠ HUWA JIEN”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(Ġw:10:8)</a:t>
            </a:r>
          </a:p>
        </p:txBody>
      </p:sp>
    </p:spTree>
    <p:extLst>
      <p:ext uri="{BB962C8B-B14F-4D97-AF65-F5344CB8AC3E}">
        <p14:creationId xmlns:p14="http://schemas.microsoft.com/office/powerpoint/2010/main" val="2176218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6471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Il-Ġublew tassew mhux biss ġrajja, pprogrammata b’dati fissi meta għandha tibda u meta għandha tintemm.</a:t>
            </a:r>
            <a:endParaRPr lang="mt-MT" sz="28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Huwa minnu li s-Sena Mqaddsa ...</a:t>
            </a:r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tiftaħ lejliet il-Milied 2024, </a:t>
            </a:r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tintemm fis-6 ta’ Jannar 2026.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 l-Ġublew tassew ...</a:t>
            </a:r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mhux ġrajja, imma attitudni.</a:t>
            </a:r>
          </a:p>
          <a:p>
            <a:pPr marL="914400" lvl="1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huwa stedina lil kulħadd għal </a:t>
            </a:r>
            <a:r>
              <a:rPr lang="mt-M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theżżiża tal-kuxjenza</a:t>
            </a: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(par. 16)</a:t>
            </a:r>
          </a:p>
        </p:txBody>
      </p:sp>
    </p:spTree>
    <p:extLst>
      <p:ext uri="{BB962C8B-B14F-4D97-AF65-F5344CB8AC3E}">
        <p14:creationId xmlns:p14="http://schemas.microsoft.com/office/powerpoint/2010/main" val="4092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6129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L-aktar inizjattiva riċenti mill-Papa ...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Fid-29 ta’ Mejju 2024, il-Papa Franġisku beda sensiela ġdida ta’ katekeżi. Fi kliemu dan ser ikun ...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Ċiklu ta’ riflessjonijiet bit-tema: </a:t>
            </a:r>
            <a:r>
              <a:rPr lang="mt-MT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“L-Ispirtu u l-Għarusa”</a:t>
            </a: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L-Ispirtu s-Santu jmexxi l-poplu ta’ Alla </a:t>
            </a:r>
            <a:r>
              <a:rPr lang="mt-MT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għal-laqgħa ma’ Ġesù, it-tama tagħna</a:t>
            </a: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Mixja </a:t>
            </a:r>
            <a:r>
              <a:rPr lang="mt-MT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(jew pellegrinaġġ) </a:t>
            </a: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 tliet tappi kbar tal-istorja tas-salvazzjoni: it-Testment il-Qadim, it-Testment il-Ġdid, u ż-żmien tal-Knisja.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Dejjem </a:t>
            </a:r>
            <a:r>
              <a:rPr lang="mt-MT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b’ħarsitna msammra fuq Ġesù, li hu t-tama tagħna</a:t>
            </a:r>
            <a:r>
              <a:rPr lang="mt-M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>
              <a:lnSpc>
                <a:spcPct val="150000"/>
              </a:lnSpc>
              <a:spcBef>
                <a:spcPts val="600"/>
              </a:spcBef>
            </a:pPr>
            <a:r>
              <a:rPr lang="mt-MT" sz="2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https://laikos.org/papa_fr1_udjenza_29052024.htm</a:t>
            </a:r>
            <a:endParaRPr lang="mt-MT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80110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646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Is-Sena 2033 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mt-M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... </a:t>
            </a:r>
            <a:r>
              <a:rPr lang="mt-MT" sz="2800" b="1" i="1" dirty="0">
                <a:solidFill>
                  <a:srgbClr val="FFFF00"/>
                </a:solidFill>
              </a:rPr>
              <a:t>rikorrenza oħra għall-Insara kollha</a:t>
            </a:r>
            <a:endParaRPr lang="mt-MT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Fiha ser infakkru l-elfejn sena tal-Fidwa mwettqa bil-passjoni, il-mewt u l-qawmien tal-Mulej Ġesù.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mt-MT" sz="2800" dirty="0"/>
              <a:t>Hija mixja mmarkata minn tappi kbar, li fihom il-grazzja ta’ Alla timxi qabel u ssieħeb lill-poplu. </a:t>
            </a:r>
            <a:r>
              <a:rPr lang="mt-MT" sz="2400" i="1" dirty="0"/>
              <a:t>(par. 6)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400" i="1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40552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7083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dirty="0">
                <a:solidFill>
                  <a:schemeClr val="tx1">
                    <a:lumMod val="95000"/>
                  </a:schemeClr>
                </a:solidFill>
              </a:rPr>
              <a:t>Personalment nemmen li l-isfida quddiema, mil-lum sa dakinhar tal-Ġublew tal-Fidwa fl-2033,  hija l-istess waħda li kellha l-ewwel komunità nisranija.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2400"/>
              </a:spcAft>
            </a:pPr>
            <a:r>
              <a:rPr lang="mt-MT" sz="2800" dirty="0">
                <a:solidFill>
                  <a:schemeClr val="tx1">
                    <a:lumMod val="95000"/>
                  </a:schemeClr>
                </a:solidFill>
              </a:rPr>
              <a:t>Irridu nagħmlu l-mixja li minn Ġesù ta’ Nazaret, u flimkien miegħu, twassalna sa għand </a:t>
            </a:r>
            <a:r>
              <a:rPr lang="mt-MT" sz="2800" i="1" dirty="0">
                <a:solidFill>
                  <a:schemeClr val="tx1">
                    <a:lumMod val="95000"/>
                  </a:schemeClr>
                </a:solidFill>
              </a:rPr>
              <a:t>“il-Kristu”</a:t>
            </a:r>
            <a:r>
              <a:rPr lang="mt-MT" sz="2800" dirty="0">
                <a:solidFill>
                  <a:schemeClr val="tx1">
                    <a:lumMod val="9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r>
              <a:rPr lang="mt-MT" sz="2400" dirty="0">
                <a:solidFill>
                  <a:srgbClr val="FFFF00"/>
                </a:solidFill>
              </a:rPr>
              <a:t>Huwa Hu li jibdel il-mixi tagħna minn tlajjar vojt f’pellegrinaġġ tassew.  Huwa Hu li jittrasforma ħidmietna f’opri tassew ta’ ħniena u ta’ tama.</a:t>
            </a:r>
            <a:endParaRPr lang="mt-MT" sz="2400" i="1" dirty="0">
              <a:solidFill>
                <a:srgbClr val="FFFF00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400" i="1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24711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329609"/>
            <a:ext cx="9686261" cy="6190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800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800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dirty="0">
                <a:solidFill>
                  <a:schemeClr val="tx1">
                    <a:lumMod val="95000"/>
                  </a:schemeClr>
                </a:solidFill>
              </a:rPr>
              <a:t>Preżentazzjoni minn Joe Farrugia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dirty="0">
                <a:solidFill>
                  <a:schemeClr val="tx1">
                    <a:lumMod val="95000"/>
                  </a:schemeClr>
                </a:solidFill>
              </a:rPr>
              <a:t>fil-Kunsill Pastoral Djoċesan tal-Arċidjoċesi ta’ Malta,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mt-MT" sz="2800" dirty="0">
                <a:solidFill>
                  <a:schemeClr val="tx1">
                    <a:lumMod val="95000"/>
                  </a:schemeClr>
                </a:solidFill>
              </a:rPr>
              <a:t>i</a:t>
            </a:r>
            <a:r>
              <a:rPr lang="mt-MT" sz="2800">
                <a:solidFill>
                  <a:schemeClr val="tx1">
                    <a:lumMod val="95000"/>
                  </a:schemeClr>
                </a:solidFill>
              </a:rPr>
              <a:t>s-Sibt </a:t>
            </a:r>
            <a:r>
              <a:rPr lang="mt-MT" sz="2800" dirty="0">
                <a:solidFill>
                  <a:schemeClr val="tx1">
                    <a:lumMod val="95000"/>
                  </a:schemeClr>
                </a:solidFill>
              </a:rPr>
              <a:t>1 ta’ </a:t>
            </a:r>
            <a:r>
              <a:rPr lang="mt-MT" sz="2800">
                <a:solidFill>
                  <a:schemeClr val="tx1">
                    <a:lumMod val="95000"/>
                  </a:schemeClr>
                </a:solidFill>
              </a:rPr>
              <a:t>Ġunju 2024.</a:t>
            </a:r>
            <a:endParaRPr lang="mt-MT" sz="2800" dirty="0">
              <a:solidFill>
                <a:schemeClr val="tx1">
                  <a:lumMod val="9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400" i="1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400" i="1" dirty="0"/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mt-MT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128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435395" y="680484"/>
            <a:ext cx="9856381" cy="5183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Matul ix-xahar ta’ Mejju 2024, kienu ppublikati ...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Il-Bolla tal-indizzjoni </a:t>
            </a:r>
            <a:r>
              <a:rPr lang="mt-MT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(ta’ tħabbira) </a:t>
            </a:r>
            <a:r>
              <a:rPr lang="mt-M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mill-Papa Franġisku, </a:t>
            </a:r>
            <a:r>
              <a:rPr lang="mt-M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Spes non confundit -</a:t>
            </a:r>
            <a:r>
              <a:rPr lang="mt-M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mt-MT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It-tama ma tqarraqx</a:t>
            </a:r>
            <a:r>
              <a:rPr lang="mt-M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mt-M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ippublikata fid-9 ta' Mejju 2024.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Kif ukoll in-Normi dwar il-konċessjoni tal-Indulġenza matul il-Ġublew, ippublikati fit-13 ta' Mejju 2024.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210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5725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PELLEBRINI TAT-TAMA: </a:t>
            </a:r>
            <a:r>
              <a:rPr lang="mt-M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Fiż-żmien li qed ngħixu dan huwa motto li jista’ jidher ottimiżmu nġenwu mibni fuq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vojta</a:t>
            </a:r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mt-M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 l-Papa jgħidilna, </a:t>
            </a:r>
            <a:r>
              <a:rPr lang="mt-MT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“It-tama ma tqarraqx”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Kienet l-istess tema ta’ waħda mit-38 katekeżi li kien għamel dwar it-tama nisranija fl-2017, 15 ta’ Frar.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Imma San Pawl innifsu kien kiteb l-istess kliem kważi 2000 sena ilu, fl-Ittra tiegħu lir-Rumani (5:5)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“IT-TAMA MA TQARRAQX”</a:t>
            </a:r>
          </a:p>
        </p:txBody>
      </p:sp>
    </p:spTree>
    <p:extLst>
      <p:ext uri="{BB962C8B-B14F-4D97-AF65-F5344CB8AC3E}">
        <p14:creationId xmlns:p14="http://schemas.microsoft.com/office/powerpoint/2010/main" val="110078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480787" y="1450323"/>
            <a:ext cx="9856381" cy="3090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F’din il-bolla jispikkaw aktar minn oħrajn, żewg temi partikolari ...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Il-Pellegrinaġġ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b="1" dirty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L-Opri tal-Ħniena</a:t>
            </a:r>
          </a:p>
        </p:txBody>
      </p:sp>
    </p:spTree>
    <p:extLst>
      <p:ext uri="{BB962C8B-B14F-4D97-AF65-F5344CB8AC3E}">
        <p14:creationId xmlns:p14="http://schemas.microsoft.com/office/powerpoint/2010/main" val="2842827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29070" y="404038"/>
            <a:ext cx="9973339" cy="5675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600" b="1" dirty="0">
                <a:solidFill>
                  <a:srgbClr val="FFFF00"/>
                </a:solidFill>
                <a:latin typeface="+mj-lt"/>
              </a:rPr>
              <a:t>IL-PELLGRINAĠĠ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Għall-Papa, il-pellegrinaġġ mhux biss ta’ dawk li ser imorru Ruma, imma wkoll ta’ dawk li ser jiċċelebrawh fil-Knejjes partikulari tagħhom.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“Ħa jkun dan għal kulħadd, mument ta’ laqgħa ħajja u personali mal-Mulej Ġesù, “bieb” tas-salvazzjoni, li l-Knisja għandha l-missjoni li xxandar </a:t>
            </a:r>
            <a:r>
              <a:rPr lang="mt-MT" sz="28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dejjem</a:t>
            </a:r>
            <a:r>
              <a:rPr lang="mt-MT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mt-MT" sz="28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kullimkien</a:t>
            </a:r>
            <a:r>
              <a:rPr lang="mt-MT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u lil </a:t>
            </a:r>
            <a:r>
              <a:rPr lang="mt-MT" sz="28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kulħadd</a:t>
            </a:r>
            <a:r>
              <a:rPr lang="mt-MT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bħala t-tama tagħna”.</a:t>
            </a:r>
            <a:r>
              <a:rPr lang="mt-M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mt-MT" sz="2400" i="1" dirty="0">
                <a:latin typeface="+mj-lt"/>
              </a:rPr>
              <a:t>(par. 1)</a:t>
            </a:r>
          </a:p>
        </p:txBody>
      </p:sp>
    </p:spTree>
    <p:extLst>
      <p:ext uri="{BB962C8B-B14F-4D97-AF65-F5344CB8AC3E}">
        <p14:creationId xmlns:p14="http://schemas.microsoft.com/office/powerpoint/2010/main" val="403006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574158"/>
            <a:ext cx="9611833" cy="4444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Toroq qodma u oħrajn ġodda ...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dirty="0"/>
              <a:t>Il-Papa Franġisku jitkellem dwar toroq qodma, bħal Ruma, Santiago u l-Porzjunkola,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2800" dirty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2800" dirty="0"/>
              <a:t>... imma wkoll dwar oħrajn moderni li jistgħu jaslu li jwasslu wkoll i</a:t>
            </a:r>
            <a:r>
              <a:rPr lang="en-GB" sz="2800" dirty="0" err="1"/>
              <a:t>ntensament</a:t>
            </a:r>
            <a:r>
              <a:rPr lang="en-GB" sz="2800" dirty="0"/>
              <a:t> </a:t>
            </a:r>
            <a:r>
              <a:rPr lang="mt-MT" sz="2800" dirty="0"/>
              <a:t>għal</a:t>
            </a:r>
            <a:r>
              <a:rPr lang="en-GB" sz="2800" dirty="0"/>
              <a:t>l-</a:t>
            </a:r>
            <a:r>
              <a:rPr lang="en-GB" sz="2800" dirty="0" err="1"/>
              <a:t>esperjenza</a:t>
            </a:r>
            <a:r>
              <a:rPr lang="en-GB" sz="2800" dirty="0"/>
              <a:t> </a:t>
            </a:r>
            <a:r>
              <a:rPr lang="en-GB" sz="2800" dirty="0" err="1"/>
              <a:t>ġubilari</a:t>
            </a:r>
            <a:r>
              <a:rPr lang="en-GB" sz="2800" dirty="0"/>
              <a:t>.</a:t>
            </a:r>
            <a:endParaRPr lang="mt-MT" sz="2800" dirty="0"/>
          </a:p>
        </p:txBody>
      </p:sp>
    </p:spTree>
    <p:extLst>
      <p:ext uri="{BB962C8B-B14F-4D97-AF65-F5344CB8AC3E}">
        <p14:creationId xmlns:p14="http://schemas.microsoft.com/office/powerpoint/2010/main" val="175804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574158"/>
            <a:ext cx="9611833" cy="3644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Elementi importanti fil-pellegrinaġġ fiżiku ...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il</a:t>
            </a:r>
            <a:r>
              <a:rPr lang="en-GB" sz="2800" dirty="0"/>
              <a:t>-</a:t>
            </a:r>
            <a:r>
              <a:rPr lang="en-GB" sz="2800" dirty="0" err="1"/>
              <a:t>qsim</a:t>
            </a:r>
            <a:r>
              <a:rPr lang="en-GB" sz="2800" dirty="0"/>
              <a:t> </a:t>
            </a:r>
            <a:r>
              <a:rPr lang="en-GB" sz="2800" dirty="0" err="1"/>
              <a:t>minn</a:t>
            </a:r>
            <a:r>
              <a:rPr lang="en-GB" sz="2800" dirty="0"/>
              <a:t> </a:t>
            </a:r>
            <a:r>
              <a:rPr lang="en-GB" sz="2800" dirty="0" err="1"/>
              <a:t>pajjiż</a:t>
            </a:r>
            <a:r>
              <a:rPr lang="en-GB" sz="2800" dirty="0"/>
              <a:t> </a:t>
            </a:r>
            <a:r>
              <a:rPr lang="en-GB" sz="2800" dirty="0" err="1"/>
              <a:t>għall-ieħor</a:t>
            </a:r>
            <a:r>
              <a:rPr lang="en-GB" sz="2800" dirty="0"/>
              <a:t>, </a:t>
            </a:r>
            <a:r>
              <a:rPr lang="en-GB" sz="2800" dirty="0" err="1"/>
              <a:t>bħallikieku</a:t>
            </a:r>
            <a:r>
              <a:rPr lang="en-GB" sz="2800" dirty="0"/>
              <a:t> l-</a:t>
            </a:r>
            <a:r>
              <a:rPr lang="en-GB" sz="2800" dirty="0" err="1"/>
              <a:t>konfini</a:t>
            </a:r>
            <a:r>
              <a:rPr lang="en-GB" sz="2800" dirty="0"/>
              <a:t> </a:t>
            </a:r>
            <a:r>
              <a:rPr lang="en-GB" sz="2800" dirty="0" err="1"/>
              <a:t>ġew</a:t>
            </a:r>
            <a:r>
              <a:rPr lang="en-GB" sz="2800" dirty="0"/>
              <a:t> </a:t>
            </a:r>
            <a:r>
              <a:rPr lang="en-GB" sz="2800" dirty="0" err="1"/>
              <a:t>megħluba</a:t>
            </a:r>
            <a:r>
              <a:rPr lang="en-GB" sz="2800" dirty="0"/>
              <a:t>, </a:t>
            </a:r>
            <a:endParaRPr lang="mt-MT" sz="2800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matulu wkoll, </a:t>
            </a:r>
            <a:r>
              <a:rPr lang="en-GB" sz="2800" dirty="0"/>
              <a:t>il-</a:t>
            </a:r>
            <a:r>
              <a:rPr lang="en-GB" sz="2800" dirty="0" err="1"/>
              <a:t>kontemplazzjoni</a:t>
            </a:r>
            <a:r>
              <a:rPr lang="en-GB" sz="2800" dirty="0"/>
              <a:t> </a:t>
            </a:r>
            <a:r>
              <a:rPr lang="en-GB" sz="2800" dirty="0" err="1"/>
              <a:t>tal-ħolqien</a:t>
            </a:r>
            <a:r>
              <a:rPr lang="en-GB" sz="2800" dirty="0"/>
              <a:t> li </a:t>
            </a:r>
            <a:r>
              <a:rPr lang="en-GB" sz="2800" dirty="0" err="1"/>
              <a:t>jwassalna</a:t>
            </a:r>
            <a:r>
              <a:rPr lang="en-GB" sz="2800" dirty="0"/>
              <a:t> </a:t>
            </a:r>
            <a:r>
              <a:rPr lang="en-GB" sz="2800" dirty="0" err="1"/>
              <a:t>biex</a:t>
            </a:r>
            <a:r>
              <a:rPr lang="en-GB" sz="2800" dirty="0"/>
              <a:t> </a:t>
            </a:r>
            <a:r>
              <a:rPr lang="en-GB" sz="2800" dirty="0" err="1"/>
              <a:t>irroddu</a:t>
            </a:r>
            <a:r>
              <a:rPr lang="en-GB" sz="2800" dirty="0"/>
              <a:t> </a:t>
            </a:r>
            <a:r>
              <a:rPr lang="en-GB" sz="2800" dirty="0" err="1"/>
              <a:t>ħajr</a:t>
            </a:r>
            <a:r>
              <a:rPr lang="en-GB" sz="2800" dirty="0"/>
              <a:t> </a:t>
            </a:r>
            <a:r>
              <a:rPr lang="en-GB" sz="2800" dirty="0" err="1"/>
              <a:t>lil</a:t>
            </a:r>
            <a:r>
              <a:rPr lang="en-GB" sz="2800" dirty="0"/>
              <a:t> </a:t>
            </a:r>
            <a:r>
              <a:rPr lang="en-GB" sz="2800" dirty="0" err="1"/>
              <a:t>Alla</a:t>
            </a:r>
            <a:r>
              <a:rPr lang="en-GB" sz="2800" dirty="0"/>
              <a:t> </a:t>
            </a:r>
            <a:r>
              <a:rPr lang="en-GB" sz="2800" dirty="0" err="1"/>
              <a:t>għall-għeġubijiet</a:t>
            </a:r>
            <a:r>
              <a:rPr lang="en-GB" sz="2800" dirty="0"/>
              <a:t> </a:t>
            </a:r>
            <a:r>
              <a:rPr lang="en-GB" sz="2800" dirty="0" err="1"/>
              <a:t>tiegħu</a:t>
            </a:r>
            <a:r>
              <a:rPr lang="en-GB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229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DDD237-F415-20EF-47D7-036A9966A83C}"/>
              </a:ext>
            </a:extLst>
          </p:cNvPr>
          <p:cNvSpPr txBox="1"/>
          <p:nvPr/>
        </p:nvSpPr>
        <p:spPr>
          <a:xfrm>
            <a:off x="1392864" y="404038"/>
            <a:ext cx="9856381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mt-MT" sz="4000" b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DE566-6CA4-9286-5042-BFB7FEE6BE35}"/>
              </a:ext>
            </a:extLst>
          </p:cNvPr>
          <p:cNvSpPr txBox="1"/>
          <p:nvPr/>
        </p:nvSpPr>
        <p:spPr>
          <a:xfrm>
            <a:off x="1392865" y="574158"/>
            <a:ext cx="9611833" cy="5244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Il-</a:t>
            </a:r>
            <a:r>
              <a:rPr lang="en-GB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knejjes</a:t>
            </a:r>
            <a:r>
              <a:rPr lang="en-GB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b="1" i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ġubilari</a:t>
            </a:r>
            <a:r>
              <a:rPr lang="mt-MT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infushom iridu jkunu…</a:t>
            </a:r>
            <a:r>
              <a:rPr lang="en-GB" sz="3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mt-MT" sz="32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O</a:t>
            </a:r>
            <a:r>
              <a:rPr lang="en-GB" sz="2800" dirty="0" err="1"/>
              <a:t>asi</a:t>
            </a:r>
            <a:r>
              <a:rPr lang="en-GB" sz="2800" dirty="0"/>
              <a:t> ta’ </a:t>
            </a:r>
            <a:r>
              <a:rPr lang="en-GB" sz="2800" dirty="0" err="1"/>
              <a:t>spiritwalità</a:t>
            </a:r>
            <a:r>
              <a:rPr lang="en-GB" sz="2800" dirty="0"/>
              <a:t> </a:t>
            </a:r>
            <a:r>
              <a:rPr lang="en-GB" sz="2800" dirty="0" err="1"/>
              <a:t>fejn</a:t>
            </a:r>
            <a:r>
              <a:rPr lang="en-GB" sz="2800" dirty="0"/>
              <a:t> </a:t>
            </a:r>
            <a:r>
              <a:rPr lang="en-GB" sz="2800" dirty="0" err="1"/>
              <a:t>inġeddu</a:t>
            </a:r>
            <a:r>
              <a:rPr lang="en-GB" sz="2800" dirty="0"/>
              <a:t> l-</a:t>
            </a:r>
            <a:r>
              <a:rPr lang="en-GB" sz="2800" dirty="0" err="1"/>
              <a:t>mixja</a:t>
            </a:r>
            <a:r>
              <a:rPr lang="en-GB" sz="2800" dirty="0"/>
              <a:t> </a:t>
            </a:r>
            <a:r>
              <a:rPr lang="en-GB" sz="2800" dirty="0" err="1"/>
              <a:t>tal-fidi</a:t>
            </a:r>
            <a:r>
              <a:rPr lang="en-GB" sz="2800" dirty="0"/>
              <a:t> u </a:t>
            </a:r>
            <a:r>
              <a:rPr lang="en-GB" sz="2800" dirty="0" err="1"/>
              <a:t>nixorbu</a:t>
            </a:r>
            <a:r>
              <a:rPr lang="en-GB" sz="2800" dirty="0"/>
              <a:t> mill-</a:t>
            </a:r>
            <a:r>
              <a:rPr lang="en-GB" sz="2800" dirty="0" err="1"/>
              <a:t>għejun</a:t>
            </a:r>
            <a:r>
              <a:rPr lang="en-GB" sz="2800" dirty="0"/>
              <a:t> tat-</a:t>
            </a:r>
            <a:r>
              <a:rPr lang="en-GB" sz="2800" dirty="0" err="1"/>
              <a:t>tama</a:t>
            </a:r>
            <a:r>
              <a:rPr lang="mt-MT" sz="2800" dirty="0"/>
              <a:t>.</a:t>
            </a:r>
            <a:r>
              <a:rPr lang="en-GB" sz="2800" dirty="0"/>
              <a:t> </a:t>
            </a:r>
            <a:endParaRPr lang="mt-MT" sz="2800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Enfasi fuq i</a:t>
            </a:r>
            <a:r>
              <a:rPr lang="en-GB" sz="2800" dirty="0"/>
              <a:t>s-</a:t>
            </a:r>
            <a:r>
              <a:rPr lang="en-GB" sz="2800" dirty="0" err="1"/>
              <a:t>Sagrament</a:t>
            </a:r>
            <a:r>
              <a:rPr lang="en-GB" sz="2800" dirty="0"/>
              <a:t> tar-</a:t>
            </a:r>
            <a:r>
              <a:rPr lang="en-GB" sz="2800" dirty="0" err="1"/>
              <a:t>Rikonċiljazzjoni</a:t>
            </a:r>
            <a:r>
              <a:rPr lang="en-GB" sz="2800" dirty="0"/>
              <a:t>, punt </a:t>
            </a:r>
            <a:r>
              <a:rPr lang="en-GB" sz="2800" dirty="0" err="1"/>
              <a:t>insostitwibbli</a:t>
            </a:r>
            <a:r>
              <a:rPr lang="en-GB" sz="2800" dirty="0"/>
              <a:t> ta’ </a:t>
            </a:r>
            <a:r>
              <a:rPr lang="en-GB" sz="2800" dirty="0" err="1"/>
              <a:t>tluq</a:t>
            </a:r>
            <a:r>
              <a:rPr lang="en-GB" sz="2800" dirty="0"/>
              <a:t> </a:t>
            </a:r>
            <a:r>
              <a:rPr lang="en-GB" sz="2800" dirty="0" err="1"/>
              <a:t>għal</a:t>
            </a:r>
            <a:r>
              <a:rPr lang="en-GB" sz="2800" dirty="0"/>
              <a:t> </a:t>
            </a:r>
            <a:r>
              <a:rPr lang="en-GB" sz="2800" dirty="0" err="1"/>
              <a:t>mixja</a:t>
            </a:r>
            <a:r>
              <a:rPr lang="en-GB" sz="2800" dirty="0"/>
              <a:t> vera ta’ </a:t>
            </a:r>
            <a:r>
              <a:rPr lang="en-GB" sz="2800" dirty="0" err="1"/>
              <a:t>konverżjoni</a:t>
            </a:r>
            <a:r>
              <a:rPr lang="en-GB" sz="2800" dirty="0"/>
              <a:t>. </a:t>
            </a:r>
            <a:endParaRPr lang="mt-MT" sz="2800" dirty="0"/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mt-MT" sz="2800" dirty="0"/>
              <a:t>P</a:t>
            </a:r>
            <a:r>
              <a:rPr lang="en-GB" sz="2800" dirty="0" err="1"/>
              <a:t>reparazzjoni</a:t>
            </a:r>
            <a:r>
              <a:rPr lang="en-GB" sz="2800" dirty="0"/>
              <a:t> </a:t>
            </a:r>
            <a:r>
              <a:rPr lang="en-GB" sz="2800" dirty="0" err="1"/>
              <a:t>speċjali</a:t>
            </a:r>
            <a:r>
              <a:rPr lang="en-GB" sz="2800" dirty="0"/>
              <a:t> </a:t>
            </a:r>
            <a:r>
              <a:rPr lang="en-GB" sz="2800" dirty="0" err="1"/>
              <a:t>tas-saċerdoti</a:t>
            </a:r>
            <a:r>
              <a:rPr lang="en-GB" sz="2800" dirty="0"/>
              <a:t> u </a:t>
            </a:r>
            <a:r>
              <a:rPr lang="en-GB" sz="2800" dirty="0" err="1"/>
              <a:t>tal-fidili</a:t>
            </a:r>
            <a:r>
              <a:rPr lang="en-GB" sz="2800" dirty="0"/>
              <a:t> </a:t>
            </a:r>
            <a:r>
              <a:rPr lang="en-GB" sz="2800" dirty="0" err="1"/>
              <a:t>għall-Qrar</a:t>
            </a:r>
            <a:r>
              <a:rPr lang="en-GB" sz="2800" dirty="0"/>
              <a:t> u l-</a:t>
            </a:r>
            <a:r>
              <a:rPr lang="en-GB" sz="2800" dirty="0" err="1"/>
              <a:t>aċċessibbiltà</a:t>
            </a:r>
            <a:r>
              <a:rPr lang="en-GB" sz="2800" dirty="0"/>
              <a:t> </a:t>
            </a:r>
            <a:r>
              <a:rPr lang="en-GB" sz="2800" dirty="0" err="1"/>
              <a:t>għas-sagrament</a:t>
            </a:r>
            <a:r>
              <a:rPr lang="en-GB" sz="2800" dirty="0"/>
              <a:t> fil-forma </a:t>
            </a:r>
            <a:r>
              <a:rPr lang="en-GB" sz="2800" dirty="0" err="1"/>
              <a:t>individwali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75971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{A4D661E0-460B-4FCE-BA72-D917599EF161}tf16401375</Template>
  <TotalTime>1535</TotalTime>
  <Words>1641</Words>
  <Application>Microsoft Office PowerPoint</Application>
  <PresentationFormat>Widescreen</PresentationFormat>
  <Paragraphs>142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MS Shell Dlg 2</vt:lpstr>
      <vt:lpstr>Wingdings</vt:lpstr>
      <vt:lpstr>Wingdings 3</vt:lpstr>
      <vt:lpstr>Madison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Farrugia</dc:creator>
  <cp:lastModifiedBy>Joe Farrugia</cp:lastModifiedBy>
  <cp:revision>151</cp:revision>
  <dcterms:created xsi:type="dcterms:W3CDTF">2024-05-30T17:11:17Z</dcterms:created>
  <dcterms:modified xsi:type="dcterms:W3CDTF">2024-08-19T11:01:16Z</dcterms:modified>
</cp:coreProperties>
</file>